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64" r:id="rId5"/>
    <p:sldId id="261" r:id="rId6"/>
    <p:sldId id="265" r:id="rId7"/>
    <p:sldId id="266" r:id="rId8"/>
    <p:sldId id="262" r:id="rId9"/>
    <p:sldId id="268" r:id="rId10"/>
    <p:sldId id="267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4" r:id="rId19"/>
    <p:sldId id="277" r:id="rId20"/>
    <p:sldId id="278" r:id="rId21"/>
    <p:sldId id="279" r:id="rId22"/>
    <p:sldId id="282" r:id="rId23"/>
    <p:sldId id="283" r:id="rId24"/>
    <p:sldId id="284" r:id="rId25"/>
    <p:sldId id="280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8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6" r:id="rId48"/>
    <p:sldId id="307" r:id="rId49"/>
    <p:sldId id="305" r:id="rId50"/>
    <p:sldId id="258" r:id="rId51"/>
    <p:sldId id="26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6B57"/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7CAE-09AE-8D88-78FE-76A974E88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EE2FE-5DAB-D451-F737-1DC6F354A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FD922-12AC-5258-8AAE-5D606F7AB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E5DE8-3310-A214-D594-96F9B43BD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3E66E-5CDE-53E1-58D6-6E9EA353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41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8554A-6751-6204-6F41-35EE6204A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3ACC3-1806-5CB5-2E70-491B485752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2535D-2048-F526-8210-94D3A01A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33E69-B723-F1B0-4192-58829755C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20504-4DD3-8448-F408-CAFA6176E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1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24F036-BBF3-3ACF-C231-81E8652DE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BFEC29-1E4C-2C46-AC72-1619FEA84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45B52-8E7C-715A-170A-B1BCBB239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2C24E-1054-27BB-16A5-20870C34D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5E045-F42A-3D88-4649-A514ECF36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7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7E12-ABE9-5056-5CC7-0FC639CA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961DF-747E-02FF-7932-EB01450C1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088D7-E882-3CE1-AD1F-C942C6487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338FB-6327-D337-C24E-0806800D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56722-2F9A-50D6-843E-EE4CB538E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0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8B485-C1F8-F928-7CBD-1D64B5EB1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CBC96-780B-3245-A147-24C07CD69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49077-E56B-90B9-F19D-DA69116BF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D4CE6-5517-DD7F-1C28-5755AB1EB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8CB33-B836-3166-3064-7D83CA750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9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9272-BCD6-947A-992D-95EB330A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0722D-89BE-40C5-7487-ECF9F16621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1BD6F0-6909-3E74-77EC-9A82BFFEB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23707-9151-9B0E-CAB9-AEABDA42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7AEF0-B4B0-5FDA-03AE-E183B1697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23A90-62D5-72A7-8FE4-923C1A208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2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AD90-E7CD-28C9-56CA-8ADFEA2B6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96B43-418D-EA7F-454D-7F83C2C7C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19140-EF9D-F6CB-B932-8FDBFC03B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65D09D-F241-9942-E7D2-5BF75A506C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1E33A8-4A14-B94A-5A0D-4FB03204D4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E6ACEF-8F21-9922-4A52-C95578424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7FD5F3-EFEA-9213-951F-1416AA3D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B22844-AC1B-969E-6D9B-E90B41CC1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0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5955-117E-B4D0-108B-EA2C4442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496215-777E-B1A6-8CDA-132ACCF2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BCD7A8-1977-4B05-9893-4F4E7293A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4AB0B3-EAE6-BDAD-9120-71139BB1A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0F2A07-659F-127F-2BBD-BAE7DE43C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EB4D35-6F5A-53CD-EEB3-2F3037BCD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4FF15-F696-181C-449A-27D38A1AD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58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A1848-E065-A53A-EB15-8AC73D99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CCF35-E561-C4AF-7CF6-0C1379589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4B681-35EB-99CF-B3F5-1083FAB74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B9937-41BF-7106-B106-EAC70348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61970-FC90-B479-7AFA-AEBB617A8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D1BF9-C643-1D1B-F9B5-CF3E617F9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16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6850D-7F8F-B50F-734F-5D61AEB41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CFED6D-52C3-CC64-2973-08F93D404B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8F8D9-07B7-0B5F-1A2B-E2F2A1407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6A2C3-7B08-2291-41E5-347C147F2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00DDDE-40BA-88CE-8D59-F0B6ED8B2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655CB-E365-B5F9-AB88-FCEFAFA1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2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8F3D74-466B-C4A7-AFE8-B2ECC1DA2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5FC05-F731-21E2-86B8-9901301E6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C2DF6-A9A8-3E55-A29E-6FAF076B32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3A3392-340A-4059-9FFC-9C3C1F3955D0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53D6D-B179-2ED7-59DD-E1D4ECDB0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177DB-A01A-90E4-17C5-6BFF7B79C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6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C7A92-D85C-2721-B142-90DA7C846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8359"/>
            <a:ext cx="9144000" cy="2387600"/>
          </a:xfrm>
        </p:spPr>
        <p:txBody>
          <a:bodyPr/>
          <a:lstStyle/>
          <a:p>
            <a:r>
              <a:rPr lang="en-US" dirty="0"/>
              <a:t>BULLSEYE!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F464C-6908-2AEF-039B-3399B272A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48033"/>
            <a:ext cx="9144000" cy="2387599"/>
          </a:xfrm>
        </p:spPr>
        <p:txBody>
          <a:bodyPr>
            <a:normAutofit/>
          </a:bodyPr>
          <a:lstStyle/>
          <a:p>
            <a:r>
              <a:rPr lang="en-US" sz="3500" dirty="0"/>
              <a:t>Hit reproducibility with </a:t>
            </a:r>
            <a:r>
              <a:rPr lang="en-US" sz="3500" i="1" dirty="0">
                <a:solidFill>
                  <a:srgbClr val="FF0000"/>
                </a:solidFill>
              </a:rPr>
              <a:t>t a r g e t s </a:t>
            </a:r>
            <a:r>
              <a:rPr lang="en-US" sz="3500" dirty="0"/>
              <a:t>in R</a:t>
            </a:r>
          </a:p>
          <a:p>
            <a:endParaRPr lang="en-US" sz="3500" dirty="0"/>
          </a:p>
          <a:p>
            <a:r>
              <a:rPr lang="en-US" dirty="0"/>
              <a:t>Murphy John</a:t>
            </a:r>
          </a:p>
          <a:p>
            <a:r>
              <a:rPr lang="en-US" dirty="0"/>
              <a:t>2025-09-25</a:t>
            </a:r>
          </a:p>
        </p:txBody>
      </p:sp>
      <p:pic>
        <p:nvPicPr>
          <p:cNvPr id="1026" name="Picture 2" descr="Target Mascot: Everything You Want to Know About Bullseye">
            <a:extLst>
              <a:ext uri="{FF2B5EF4-FFF2-40B4-BE49-F238E27FC236}">
                <a16:creationId xmlns:a16="http://schemas.microsoft.com/office/drawing/2014/main" id="{110FDB0A-92ED-A307-D561-C023F1CBE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80" y="4364142"/>
            <a:ext cx="3398549" cy="226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43766D-8E7D-D632-310E-04F4607E8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766" y="85826"/>
            <a:ext cx="2700284" cy="3116128"/>
          </a:xfrm>
          <a:prstGeom prst="rect">
            <a:avLst/>
          </a:prstGeom>
        </p:spPr>
      </p:pic>
      <p:pic>
        <p:nvPicPr>
          <p:cNvPr id="1030" name="Picture 6" descr="Who is Alex from target and why is Alex from target so popular">
            <a:extLst>
              <a:ext uri="{FF2B5EF4-FFF2-40B4-BE49-F238E27FC236}">
                <a16:creationId xmlns:a16="http://schemas.microsoft.com/office/drawing/2014/main" id="{4F3EE24A-458C-7080-41AF-08EB9CFBE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71" y="222343"/>
            <a:ext cx="3017327" cy="297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BEACDD9-7F3C-E56E-F499-2ECDCC8A8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71" y="4497020"/>
            <a:ext cx="3398549" cy="194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AF67A4-DA05-A5A5-B9E9-E6E560B55EEF}"/>
              </a:ext>
            </a:extLst>
          </p:cNvPr>
          <p:cNvSpPr/>
          <p:nvPr/>
        </p:nvSpPr>
        <p:spPr>
          <a:xfrm>
            <a:off x="519970" y="5415508"/>
            <a:ext cx="3398549" cy="431800"/>
          </a:xfrm>
          <a:prstGeom prst="rect">
            <a:avLst/>
          </a:prstGeom>
          <a:solidFill>
            <a:srgbClr val="736B5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rm(list=ls())</a:t>
            </a:r>
          </a:p>
        </p:txBody>
      </p:sp>
    </p:spTree>
    <p:extLst>
      <p:ext uri="{BB962C8B-B14F-4D97-AF65-F5344CB8AC3E}">
        <p14:creationId xmlns:p14="http://schemas.microsoft.com/office/powerpoint/2010/main" val="1276278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F318D-7BAB-C50B-C174-9BE6E4C8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E4284-778A-B3C5-6668-6B4CCA33F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A60AB-70D5-C8AC-BE45-E5199DD6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811" y="1825625"/>
            <a:ext cx="6065989" cy="79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28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E621C-87D0-C740-F57E-6466AD46E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FB654-5C0A-BF69-EBBB-51FE325A2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82CE4-B46E-F7F8-9138-E2350E5F1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3446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Maximize the number of CPU cores being used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036A6-687F-5A76-3420-6258413A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646" y="1825625"/>
            <a:ext cx="6821134" cy="16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61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7A48E-EA31-0777-51DE-10851DF03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C4CB4-C2B3-5704-F8AC-B0B804FDE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32034-CD0A-45A1-D201-1D4F94D8D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532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Maximize the number of CPU cores being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Specify parallel processing features and write log files for debugging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8F494D-295A-82A4-0019-F0110E1E9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690688"/>
            <a:ext cx="6888480" cy="311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81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01A9B-6743-201A-564E-E497955DD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9A01-FF04-5966-8204-F97024DC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205C1-ECEA-21E9-36A2-ED69E87C9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532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Maximize the number of CPU cores being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Specify parallel processing features and write log files for debugging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Some other `targets` specifications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B899AA-0B67-8977-11F6-9681F238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690688"/>
            <a:ext cx="6888480" cy="497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55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0F9A8-CF22-AFE8-A3B9-09ADF367C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B4234-C75E-2511-A5C0-51C98DADB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8D334-D257-2311-83B9-22E0F89A4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532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Maximize the number of CPU cores being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Specify parallel processing features and write log files for debugging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Some other `targets` specifications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Source custom functions for workflow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421187-49DD-071F-9CB8-0C1C16C53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859" y="1485893"/>
            <a:ext cx="3635141" cy="2626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46A3B7-EF32-E626-0A4C-14C0BD83A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686" y="4231453"/>
            <a:ext cx="6999314" cy="262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89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B880F-3EBD-0B7E-C719-C273A0A6C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33D44-CF6F-C186-98C3-38CE639E6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r>
              <a:rPr lang="en-US" dirty="0"/>
              <a:t>project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64B5B-737A-E8AE-A327-BD7720763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20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3BDC7-36A6-64F0-E52A-972A2DE7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ggplot2::diamonds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15416-11F6-16F4-A324-25612FADB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1766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Prices and other attributes of ~ 54,000 diamonds</a:t>
            </a:r>
          </a:p>
          <a:p>
            <a:r>
              <a:rPr lang="en-US" sz="2400" dirty="0"/>
              <a:t>How do carat, cut, color, and clarity influence diamond price?</a:t>
            </a:r>
          </a:p>
          <a:p>
            <a:r>
              <a:rPr lang="en-US" sz="2400" dirty="0"/>
              <a:t>TODO:</a:t>
            </a:r>
          </a:p>
          <a:p>
            <a:pPr lvl="1"/>
            <a:r>
              <a:rPr lang="en-US" sz="2000" dirty="0"/>
              <a:t>Load and process data</a:t>
            </a:r>
          </a:p>
          <a:p>
            <a:pPr lvl="1"/>
            <a:r>
              <a:rPr lang="en-US" sz="2000" dirty="0"/>
              <a:t>EDA</a:t>
            </a:r>
          </a:p>
          <a:p>
            <a:pPr lvl="1"/>
            <a:r>
              <a:rPr lang="en-US" sz="2000" dirty="0"/>
              <a:t>Fit a model</a:t>
            </a:r>
          </a:p>
          <a:p>
            <a:pPr lvl="1"/>
            <a:r>
              <a:rPr lang="en-US" sz="2000" dirty="0"/>
              <a:t>Plot results</a:t>
            </a:r>
          </a:p>
          <a:p>
            <a:pPr lvl="1"/>
            <a:r>
              <a:rPr lang="en-US" sz="2000" dirty="0"/>
              <a:t>Save results</a:t>
            </a:r>
          </a:p>
        </p:txBody>
      </p:sp>
      <p:pic>
        <p:nvPicPr>
          <p:cNvPr id="4" name="Picture 4" descr="Diamond Cartoon Vector Art, Icons, and Graphics for Free Download">
            <a:extLst>
              <a:ext uri="{FF2B5EF4-FFF2-40B4-BE49-F238E27FC236}">
                <a16:creationId xmlns:a16="http://schemas.microsoft.com/office/drawing/2014/main" id="{BA2A58B9-894A-4FC9-4AC6-792F97E8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176" y="2966338"/>
            <a:ext cx="3526537" cy="352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593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AF71B-8C5D-188A-BB68-F9268C8D1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D2E9D-485E-A7F0-3948-B8AB13546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0A50A-B330-CFDF-6FD0-4D1325B0F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F15DB-C54C-BBEF-A557-C5DFB7995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566" y="1027906"/>
            <a:ext cx="3543795" cy="127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58D2D-A7C8-7A64-7BB9-B91DC777E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677" y="2614508"/>
            <a:ext cx="6250646" cy="396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71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0372-B469-5729-8F44-170E3FA74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27BE4-ED4B-1585-C5CD-2434D19B6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  <a:p>
            <a:r>
              <a:rPr lang="en-US" sz="2400" dirty="0"/>
              <a:t>Add function to a target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1708F3-A2B1-C606-4E24-04D5023E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064" y="2963105"/>
            <a:ext cx="8086344" cy="212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7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34CA1-2EA7-5B36-AD1D-3881A1FBC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8FEE8-E90B-BF20-59B4-C91AE554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04B16-B425-2A98-9391-BA1EAC8FB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  <a:p>
            <a:r>
              <a:rPr lang="en-US" sz="2400" dirty="0"/>
              <a:t>Add function to a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1800F-03B4-D697-8779-11AD414D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384" y="2372292"/>
            <a:ext cx="5649113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93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0F075-C934-9840-825A-B157B3910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E85D-DCB6-886B-1EF7-CEEF14366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Chronic Sisyphean coding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3A165-D5E4-7656-5E7C-FD418E3B7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3128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Write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entire project and wait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Discover an error </a:t>
            </a:r>
          </a:p>
          <a:p>
            <a:pPr marL="457200" lvl="1" indent="0">
              <a:buNone/>
            </a:pPr>
            <a:r>
              <a:rPr lang="en-US" sz="2000" dirty="0"/>
              <a:t>  Or your advisor tells you to change your analysis🙂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Clear working directory (maybe)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DD2E62-311A-9B50-BE7D-95B413D5C95D}"/>
              </a:ext>
            </a:extLst>
          </p:cNvPr>
          <p:cNvGrpSpPr/>
          <p:nvPr/>
        </p:nvGrpSpPr>
        <p:grpSpPr>
          <a:xfrm>
            <a:off x="8129016" y="463483"/>
            <a:ext cx="3693754" cy="6179233"/>
            <a:chOff x="8119872" y="450302"/>
            <a:chExt cx="3693754" cy="6179233"/>
          </a:xfrm>
        </p:grpSpPr>
        <p:pic>
          <p:nvPicPr>
            <p:cNvPr id="1026" name="Picture 2" descr="You are NOT Sisyphus – Encouraging Press">
              <a:extLst>
                <a:ext uri="{FF2B5EF4-FFF2-40B4-BE49-F238E27FC236}">
                  <a16:creationId xmlns:a16="http://schemas.microsoft.com/office/drawing/2014/main" id="{F1B94BB4-B417-3956-D5C5-AEEBA0502A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52"/>
            <a:stretch>
              <a:fillRect/>
            </a:stretch>
          </p:blipFill>
          <p:spPr bwMode="auto">
            <a:xfrm>
              <a:off x="8119872" y="450302"/>
              <a:ext cx="3693754" cy="6179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1258C3-6CEF-5016-4CB8-C3A63E4D2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67" t="38737" r="41487" b="29017"/>
            <a:stretch>
              <a:fillRect/>
            </a:stretch>
          </p:blipFill>
          <p:spPr>
            <a:xfrm>
              <a:off x="8528684" y="3498115"/>
              <a:ext cx="588969" cy="668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5299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B1D94-2A9D-E8D3-E43C-47F8190F8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5E5CC-0295-E69B-BC88-C99CEF88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D9642-A5D4-3105-BCD2-8E203E13F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  <a:p>
            <a:r>
              <a:rPr lang="en-US" sz="2400" dirty="0"/>
              <a:t>Add function to a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DC27AE-F17E-9424-F2EB-91F587A93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344" y="5719442"/>
            <a:ext cx="3943900" cy="447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4190C5-B24A-64EF-1539-E4D4BFBEA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344" y="2565831"/>
            <a:ext cx="7310384" cy="258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72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4E3F7-01F1-13E0-DE06-288C58B19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FD2BB-6BE8-BB81-AFCE-C8ECC5407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546BC-FAE2-C44A-77D8-36091FD05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  <a:p>
            <a:r>
              <a:rPr lang="en-US" sz="2400" dirty="0"/>
              <a:t>Add function to a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566EBC-244C-61B4-1796-A044A9CD3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647" y="2280159"/>
            <a:ext cx="2286319" cy="1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78C5DC-9E18-D03F-1471-F8F9368BFA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47"/>
          <a:stretch>
            <a:fillRect/>
          </a:stretch>
        </p:blipFill>
        <p:spPr>
          <a:xfrm>
            <a:off x="5625647" y="2697480"/>
            <a:ext cx="6001302" cy="403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96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02415-B69E-B648-3C17-3FF4BDFB2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992A-69A5-3178-C301-3CFFC33B0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00766-9D84-A031-FE78-90084333C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1AFA6-8FDE-EC36-B112-57687A41E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831" y="501722"/>
            <a:ext cx="2422433" cy="1052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CE4F43-FD2A-996F-D15B-42FC39FA6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88" y="1925451"/>
            <a:ext cx="5772912" cy="491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07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D37C1-E46D-6DDF-31DF-3F1B1CDA8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540C-AC29-9A2A-3F13-62E99255B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BD567-8B5D-7ED0-647E-076FDADCC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AB7B4-6E4B-218E-9AAC-CBA0C9D3A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372" y="2987041"/>
            <a:ext cx="6682256" cy="361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72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9B5B5-44EC-9130-9184-D6F8AA85F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94C0-60D3-446E-13B1-D0D92B159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B1368-EBEB-1D5B-7144-E725719C2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84B92B-2878-B6FD-D720-5C90D79DF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030" y="1744788"/>
            <a:ext cx="2286319" cy="181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6636A81-D496-AC7C-B93E-E120256445FE}"/>
              </a:ext>
            </a:extLst>
          </p:cNvPr>
          <p:cNvGrpSpPr/>
          <p:nvPr/>
        </p:nvGrpSpPr>
        <p:grpSpPr>
          <a:xfrm>
            <a:off x="6784848" y="1825600"/>
            <a:ext cx="5251704" cy="4917324"/>
            <a:chOff x="7604118" y="2301086"/>
            <a:chExt cx="4587882" cy="44418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7445D55-AC3C-84E1-566E-826B99847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0177"/>
            <a:stretch>
              <a:fillRect/>
            </a:stretch>
          </p:blipFill>
          <p:spPr>
            <a:xfrm>
              <a:off x="11383638" y="2301086"/>
              <a:ext cx="808362" cy="43513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18212D-92E7-214E-DC18-105CF6E57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8496" r="36715"/>
            <a:stretch>
              <a:fillRect/>
            </a:stretch>
          </p:blipFill>
          <p:spPr>
            <a:xfrm>
              <a:off x="7604118" y="2391586"/>
              <a:ext cx="3685674" cy="4351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8858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D02D6-8A78-066D-8238-A3B2A6A8F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4194-25B5-F182-2DFF-DB1538C22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AE5C7-BD62-034C-A7C6-753F69A03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645" y="2995552"/>
            <a:ext cx="5668166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14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91645-4BF0-0C0B-4AF6-DA1DEC11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2CF7-52D2-C836-C32D-F719756A0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12A42-1020-3BC6-1C35-9736D62AE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A1095-B514-8575-1773-8DA2A30B4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077" y="810562"/>
            <a:ext cx="5668166" cy="866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66D2E6-1211-96EE-69FC-E39E47CE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7510"/>
            <a:ext cx="2895441" cy="216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480768-613E-AF38-E968-18CD1789D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488" y="2214234"/>
            <a:ext cx="5299755" cy="457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82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E4438-74EF-BF54-7E09-24CA6F40E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9EE-6494-9DB3-E1DB-135056EF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1F5F1-2C7B-B64B-CE79-A9D0830C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0F951-A71F-5367-6CB4-EB0EB5DC1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077" y="810562"/>
            <a:ext cx="5668166" cy="866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6BCF1-D903-87FC-973E-2151C52230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37" t="6997" r="36701" b="6880"/>
          <a:stretch>
            <a:fillRect/>
          </a:stretch>
        </p:blipFill>
        <p:spPr>
          <a:xfrm>
            <a:off x="838200" y="3357394"/>
            <a:ext cx="3486912" cy="3500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AF9E21-E812-5A0F-6051-437B4A430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488" y="2214234"/>
            <a:ext cx="5299755" cy="4570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8B767E-F21D-3582-D127-02FD1BD69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97510"/>
            <a:ext cx="2895441" cy="2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80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10EEF-A8A5-75DB-9A06-A0F052226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B2B4-2CB9-E4B0-CDC4-7B4543204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927C8-E83E-8B83-4976-55E2BB2D1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976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of a given variable by price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04D88-B948-41C6-C987-A9B7DE4A4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612783"/>
            <a:ext cx="5032094" cy="488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2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9460B-A651-6A15-EABC-C6A68AFD8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DC45A-73E4-4848-EBD7-89B27966F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610DD-64EA-6CAF-8698-832C534DB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548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of a given variable by price</a:t>
            </a:r>
          </a:p>
          <a:p>
            <a:r>
              <a:rPr lang="en-US" sz="2400" dirty="0"/>
              <a:t>Create a target for each plot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203A3-6B0E-624B-429A-65362EEDC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554" y="365125"/>
            <a:ext cx="2620882" cy="628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23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18BE-4D11-ECB9-EBC8-1923EE78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>
                <a:solidFill>
                  <a:srgbClr val="FF0000"/>
                </a:solidFill>
              </a:rPr>
              <a:t>t a r g e t s</a:t>
            </a:r>
            <a:r>
              <a:rPr lang="en-US" dirty="0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F2B5F-9D69-064F-2B7A-AE0106197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757160" cy="4910455"/>
          </a:xfrm>
        </p:spPr>
        <p:txBody>
          <a:bodyPr>
            <a:normAutofit/>
          </a:bodyPr>
          <a:lstStyle/>
          <a:p>
            <a:r>
              <a:rPr lang="en-US" sz="2400" dirty="0"/>
              <a:t>targets is an R package that organizes and tracks all components of an analytical pipeline</a:t>
            </a:r>
          </a:p>
          <a:p>
            <a:r>
              <a:rPr lang="en-US" sz="2400" dirty="0"/>
              <a:t>Monitors code and outputs so results stay current when changes are made</a:t>
            </a:r>
          </a:p>
          <a:p>
            <a:r>
              <a:rPr lang="en-US" sz="2400" dirty="0"/>
              <a:t>Re-runs only modified steps and their downstream dependencies </a:t>
            </a:r>
          </a:p>
          <a:p>
            <a:r>
              <a:rPr lang="en-US" sz="2400" dirty="0"/>
              <a:t>Flags steps with pending changes so you know exactly where to work</a:t>
            </a:r>
          </a:p>
          <a:p>
            <a:r>
              <a:rPr lang="en-US" sz="2400" dirty="0"/>
              <a:t>An organized workflow is an efficient and reproducible workflow!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00AE4-2559-3B74-C7C3-898BBA52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60" y="1825624"/>
            <a:ext cx="3382489" cy="34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67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39411-90C4-D158-1EB6-7B3A95663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45357-FD2C-BDB2-8465-AE6D330D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04B34-DD9C-BE4F-8ED8-9C3523BB6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205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of a given variable by price</a:t>
            </a:r>
          </a:p>
          <a:p>
            <a:r>
              <a:rPr lang="en-US" sz="2400" dirty="0"/>
              <a:t>Create a target for each plot</a:t>
            </a:r>
          </a:p>
          <a:p>
            <a:r>
              <a:rPr lang="en-US" sz="2400" dirty="0"/>
              <a:t>Function and target that combines plots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409E3-DA7A-2200-3AD3-F19D8B03E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432" y="1883921"/>
            <a:ext cx="5039471" cy="1545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6E8BCC-B986-C73C-3578-11C8FAB3C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432" y="3864771"/>
            <a:ext cx="3315163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45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3536D-63E7-A0EB-F07B-506011FBB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8B75-84A1-446A-5CEF-A3F8ED1D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869EC-E2E1-6AC1-7A35-922B3AD72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205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of a given variable by price</a:t>
            </a:r>
          </a:p>
          <a:p>
            <a:r>
              <a:rPr lang="en-US" sz="2400" dirty="0"/>
              <a:t>Create a target for each plot</a:t>
            </a:r>
          </a:p>
          <a:p>
            <a:r>
              <a:rPr lang="en-US" sz="2400" dirty="0"/>
              <a:t>Function and target to combine plots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B013B27-766A-3C79-3547-282066C9F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976" y="638026"/>
            <a:ext cx="3315163" cy="314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75417C-83BB-0EF2-447A-B322865C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307846"/>
            <a:ext cx="60945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97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6F553-D47F-E7A7-69B2-31D73FE93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FC6FA-3511-14D3-D874-CB45F1919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D3FC9-20BF-B846-1AFB-34CBB35C4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205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of a given variable by price</a:t>
            </a:r>
          </a:p>
          <a:p>
            <a:r>
              <a:rPr lang="en-US" sz="2400" dirty="0"/>
              <a:t>Create a target for each plot</a:t>
            </a:r>
          </a:p>
          <a:p>
            <a:r>
              <a:rPr lang="en-US" sz="2400" dirty="0"/>
              <a:t>Function and target that combines plots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CC849B-76E4-D852-8177-DA4A9165EE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42" t="7584" r="3811"/>
          <a:stretch>
            <a:fillRect/>
          </a:stretch>
        </p:blipFill>
        <p:spPr>
          <a:xfrm>
            <a:off x="6830569" y="1392729"/>
            <a:ext cx="5212080" cy="5465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677AE0-FC68-BB34-CE3B-E0F29F2D2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569" y="774138"/>
            <a:ext cx="2124371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84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1C50E-CD89-8A17-C37C-255ED6974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454B-6B79-11A9-1A08-3B93811E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EDD23-A1FD-1D3C-B76B-D1CB48589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75383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Data are right-skewed so fit gamma regression model with carat, cut, color, and clarity as predictors of price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8016A-D5B5-0CE0-D3D7-0D86A3AE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88" y="3270015"/>
            <a:ext cx="6634490" cy="2379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0071C4-0C73-9A83-F008-844002D0B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277" y="3673878"/>
            <a:ext cx="3305636" cy="1571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55DE6E-1C1A-6516-4EF7-899E7F660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696" y="365125"/>
            <a:ext cx="4265916" cy="317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29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8D4F004-BE47-773F-A1FC-1502C36A7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0" y="987074"/>
            <a:ext cx="5334291" cy="5542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BCA327-255F-1F94-6ECC-E7605627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ED397-C45C-9F23-3720-894ABBC84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0" y="1782867"/>
            <a:ext cx="5772956" cy="885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859F3B-EF9B-5FD6-4BCD-C5EFFCA1F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91" y="2873672"/>
            <a:ext cx="6506678" cy="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71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71AA-CD19-474D-BFB7-86E6D2AE3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CBAD8-7B1B-CB29-E452-6D0D1BE7A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Debugging in R is easiest when the session is interactive </a:t>
            </a:r>
            <a:r>
              <a:rPr lang="en-US" sz="2400" dirty="0" err="1"/>
              <a:t>ie</a:t>
            </a:r>
            <a:r>
              <a:rPr lang="en-US" sz="2400" dirty="0"/>
              <a:t> you have full control over the code and objects in the environment, and you are free to tinker and test until you find the issue</a:t>
            </a:r>
          </a:p>
          <a:p>
            <a:r>
              <a:rPr lang="en-US" sz="2400" dirty="0"/>
              <a:t>However, we intentionally use a non-interactive setup with targets because it is more automated and reproducible</a:t>
            </a:r>
          </a:p>
          <a:p>
            <a:r>
              <a:rPr lang="en-US" sz="2400" dirty="0"/>
              <a:t>In this case, the targets error message was pretty informative but that doesn’t always happen</a:t>
            </a:r>
          </a:p>
          <a:p>
            <a:r>
              <a:rPr lang="en-US" sz="2400" dirty="0"/>
              <a:t>Debugging your functions in targets sometimes requires a few extra steps</a:t>
            </a:r>
          </a:p>
        </p:txBody>
      </p:sp>
    </p:spTree>
    <p:extLst>
      <p:ext uri="{BB962C8B-B14F-4D97-AF65-F5344CB8AC3E}">
        <p14:creationId xmlns:p14="http://schemas.microsoft.com/office/powerpoint/2010/main" val="3087645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A3709-FC1D-C36C-6497-4D6C4272D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1A02-A4BA-853D-2CA4-E0DA1042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1787D-F8D5-7EA7-1638-3DF2AC777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Recall: when we defined the crew controller for local workers, we asked each worker to create a log file and store it in the /logs folder</a:t>
            </a:r>
          </a:p>
          <a:p>
            <a:r>
              <a:rPr lang="en-US" sz="2400" dirty="0"/>
              <a:t>When you encounter an error with little explanation, go to the most recent log and you’ll find a more detailed report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AFAF0-DADF-EB27-A935-5013F760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97" y="3429000"/>
            <a:ext cx="3356987" cy="321268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61536E0-F012-87CA-9459-AA04ABBE1FC0}"/>
              </a:ext>
            </a:extLst>
          </p:cNvPr>
          <p:cNvSpPr/>
          <p:nvPr/>
        </p:nvSpPr>
        <p:spPr>
          <a:xfrm>
            <a:off x="978408" y="5175504"/>
            <a:ext cx="832104" cy="32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B79FA-A5E5-C648-1E23-D8C5E0536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187" y="3736489"/>
            <a:ext cx="5710121" cy="244047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8C7BDEB-C93F-8C57-7FCB-76148939F534}"/>
              </a:ext>
            </a:extLst>
          </p:cNvPr>
          <p:cNvSpPr/>
          <p:nvPr/>
        </p:nvSpPr>
        <p:spPr>
          <a:xfrm>
            <a:off x="8610600" y="3841274"/>
            <a:ext cx="832104" cy="32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25775F-F955-1F9D-045F-35A5FD2225A8}"/>
              </a:ext>
            </a:extLst>
          </p:cNvPr>
          <p:cNvSpPr/>
          <p:nvPr/>
        </p:nvSpPr>
        <p:spPr>
          <a:xfrm>
            <a:off x="4587240" y="4258056"/>
            <a:ext cx="1740408" cy="32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8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4D2AD-19A0-8A2D-C136-C27DDED36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F2AA-9C1F-80CC-29F8-741BE0A1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9E6AE-53A5-6F24-6AC2-0B69E1B33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E5FA70-57FC-F2CE-FF2D-9ED2BAB3D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39" y="1690688"/>
            <a:ext cx="5368933" cy="48715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1F74D3-31CA-8A1A-C2B5-689FBC3BEDBD}"/>
              </a:ext>
            </a:extLst>
          </p:cNvPr>
          <p:cNvSpPr txBox="1"/>
          <p:nvPr/>
        </p:nvSpPr>
        <p:spPr>
          <a:xfrm>
            <a:off x="8168521" y="3532082"/>
            <a:ext cx="31852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Not super informative for debugging in this case because the code is so simple but can be very helpful for more complex analyses.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1315F1-F06E-E0CA-3D38-74D8483F3AB6}"/>
              </a:ext>
            </a:extLst>
          </p:cNvPr>
          <p:cNvSpPr txBox="1"/>
          <p:nvPr/>
        </p:nvSpPr>
        <p:spPr>
          <a:xfrm>
            <a:off x="8168521" y="2314314"/>
            <a:ext cx="3185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Lots of session info that can be useful depending on what you’re doing</a:t>
            </a:r>
          </a:p>
        </p:txBody>
      </p:sp>
    </p:spTree>
    <p:extLst>
      <p:ext uri="{BB962C8B-B14F-4D97-AF65-F5344CB8AC3E}">
        <p14:creationId xmlns:p14="http://schemas.microsoft.com/office/powerpoint/2010/main" val="2385520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5EE79-335D-161A-774F-FBFA4DE1B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BEA6-5E5D-A7CE-6FE6-D1FA381A7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B745D-C6EE-96FB-A44C-37D19F4F6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D50760-2ECF-9350-9C6A-6350673804F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Pause the pipeline with browser()</a:t>
            </a:r>
          </a:p>
          <a:p>
            <a:r>
              <a:rPr lang="en-US" sz="2400" dirty="0"/>
              <a:t>Insert browser() into your errored function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5E15E6-8160-97BB-02D9-E36CA657E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011" y="4058966"/>
            <a:ext cx="6118765" cy="225293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A0C1C93-AC5F-185A-2195-65490593BE00}"/>
              </a:ext>
            </a:extLst>
          </p:cNvPr>
          <p:cNvSpPr/>
          <p:nvPr/>
        </p:nvSpPr>
        <p:spPr>
          <a:xfrm>
            <a:off x="6096000" y="4334256"/>
            <a:ext cx="1109472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91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07A0B-E4B6-6BBA-3E11-4F68C19E2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AF19-CA6E-BB27-F584-8B6CFF86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DA76-A291-6FDC-F403-88608CFBB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98CF08-C950-E19B-AED6-903C1653703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Pause the pipeline with browser()</a:t>
            </a:r>
          </a:p>
          <a:p>
            <a:r>
              <a:rPr lang="en-US" sz="2400" dirty="0"/>
              <a:t>Insert browser() into your errored function and save</a:t>
            </a:r>
          </a:p>
          <a:p>
            <a:r>
              <a:rPr lang="en-US" sz="2400" dirty="0"/>
              <a:t>Call </a:t>
            </a:r>
            <a:r>
              <a:rPr lang="en-US" sz="2400" dirty="0" err="1"/>
              <a:t>tar_make</a:t>
            </a:r>
            <a:r>
              <a:rPr lang="en-US" sz="2400" dirty="0"/>
              <a:t>() with </a:t>
            </a:r>
            <a:r>
              <a:rPr lang="en-US" sz="2400" dirty="0" err="1"/>
              <a:t>callr_function</a:t>
            </a:r>
            <a:r>
              <a:rPr lang="en-US" sz="2400" dirty="0"/>
              <a:t> = NULL, </a:t>
            </a:r>
            <a:r>
              <a:rPr lang="en-US" sz="2400" dirty="0" err="1"/>
              <a:t>use_crew</a:t>
            </a:r>
            <a:r>
              <a:rPr lang="en-US" sz="2400" dirty="0"/>
              <a:t> = FALSE, and </a:t>
            </a:r>
            <a:r>
              <a:rPr lang="en-US" sz="2400" dirty="0" err="1"/>
              <a:t>as_job</a:t>
            </a:r>
            <a:r>
              <a:rPr lang="en-US" sz="2400" dirty="0"/>
              <a:t> = FALSE </a:t>
            </a:r>
          </a:p>
          <a:p>
            <a:pPr lvl="1"/>
            <a:r>
              <a:rPr lang="en-US" sz="2000" dirty="0"/>
              <a:t>This runs the whole pipeline in your interactive session without launching a new </a:t>
            </a:r>
            <a:r>
              <a:rPr lang="en-US" sz="2000" dirty="0" err="1"/>
              <a:t>callr</a:t>
            </a:r>
            <a:r>
              <a:rPr lang="en-US" sz="2000" dirty="0"/>
              <a:t>::r() process, parallel crew workers, or an RStudio job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ADB099-53BA-5EA5-F226-60D6DE4E9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61" y="4726094"/>
            <a:ext cx="9869277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32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04027-C81B-A32D-BD9D-488B8B0AE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love about </a:t>
            </a:r>
            <a:r>
              <a:rPr lang="en-US" i="1" dirty="0">
                <a:solidFill>
                  <a:srgbClr val="FF0000"/>
                </a:solidFill>
              </a:rPr>
              <a:t>t a r g e t s</a:t>
            </a:r>
            <a:r>
              <a:rPr lang="en-US" dirty="0">
                <a:solidFill>
                  <a:srgbClr val="FF0000"/>
                </a:solidFill>
              </a:rPr>
              <a:t>😍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B554-EE31-A6F4-9453-96F4D9CF7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Functional coding feels weird at first, but it’s SO efficient</a:t>
            </a:r>
          </a:p>
          <a:p>
            <a:r>
              <a:rPr lang="en-US" sz="2400" dirty="0"/>
              <a:t>Everything gets saved (and updated) automatically in the “_targets/” folder, so you don’t end up with a million random files floating around</a:t>
            </a:r>
          </a:p>
          <a:p>
            <a:r>
              <a:rPr lang="en-US" sz="2400" dirty="0"/>
              <a:t>Having one “master” file with all your targets makes the whole workflow way more organized and easier to follow</a:t>
            </a:r>
          </a:p>
          <a:p>
            <a:r>
              <a:rPr lang="en-US" sz="2400" dirty="0"/>
              <a:t>Targets has parallel processing built in, so things run faster, and you don’t have to mess with setting it up yourself</a:t>
            </a:r>
          </a:p>
          <a:p>
            <a:r>
              <a:rPr lang="en-US" sz="2400" dirty="0"/>
              <a:t>Reproducibility is basically forced along the way so when you come back months later (or hand it off to someone else), the pipeline is clear and still works</a:t>
            </a:r>
          </a:p>
        </p:txBody>
      </p:sp>
    </p:spTree>
    <p:extLst>
      <p:ext uri="{BB962C8B-B14F-4D97-AF65-F5344CB8AC3E}">
        <p14:creationId xmlns:p14="http://schemas.microsoft.com/office/powerpoint/2010/main" val="1796995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BD973-1CD1-460A-3CAB-15B9EEE6F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E68E-8738-277A-68C4-2F626C5E6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8AD81-A2A9-F57E-B8D6-E5B7B1E0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3357EF-F042-5189-82F9-225E519FE67F}"/>
              </a:ext>
            </a:extLst>
          </p:cNvPr>
          <p:cNvSpPr txBox="1">
            <a:spLocks/>
          </p:cNvSpPr>
          <p:nvPr/>
        </p:nvSpPr>
        <p:spPr>
          <a:xfrm>
            <a:off x="972312" y="162140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Call </a:t>
            </a:r>
            <a:r>
              <a:rPr lang="en-US" sz="2000" dirty="0" err="1"/>
              <a:t>tar_make</a:t>
            </a:r>
            <a:r>
              <a:rPr lang="en-US" sz="2000" dirty="0"/>
              <a:t>() with </a:t>
            </a:r>
            <a:r>
              <a:rPr lang="en-US" sz="2000" dirty="0" err="1"/>
              <a:t>callr_function</a:t>
            </a:r>
            <a:r>
              <a:rPr lang="en-US" sz="2000" dirty="0"/>
              <a:t> = NULL, </a:t>
            </a:r>
            <a:r>
              <a:rPr lang="en-US" sz="2000" dirty="0" err="1"/>
              <a:t>use_crew</a:t>
            </a:r>
            <a:r>
              <a:rPr lang="en-US" sz="2000" dirty="0"/>
              <a:t> = FALSE, and </a:t>
            </a:r>
            <a:r>
              <a:rPr lang="en-US" sz="2000" dirty="0" err="1"/>
              <a:t>as_job</a:t>
            </a:r>
            <a:r>
              <a:rPr lang="en-US" sz="2000" dirty="0"/>
              <a:t> = FALSE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ED3B3-789F-9C04-93AE-6D20B90F1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645" y="2082184"/>
            <a:ext cx="7554379" cy="441069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8698C4D-F977-E173-D067-A3588D3C08BE}"/>
              </a:ext>
            </a:extLst>
          </p:cNvPr>
          <p:cNvSpPr/>
          <p:nvPr/>
        </p:nvSpPr>
        <p:spPr>
          <a:xfrm>
            <a:off x="3983736" y="5948363"/>
            <a:ext cx="1109472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3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D7078-1DC1-E10E-ABA2-CCF4E8688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1F44E-3B6C-47AB-2054-37DEF2E4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ABC06-ECDE-10C0-D720-79A372909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E1EE31-FEB2-A020-9F38-6FB5719E2111}"/>
              </a:ext>
            </a:extLst>
          </p:cNvPr>
          <p:cNvSpPr txBox="1">
            <a:spLocks/>
          </p:cNvSpPr>
          <p:nvPr/>
        </p:nvSpPr>
        <p:spPr>
          <a:xfrm>
            <a:off x="972312" y="162140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Call </a:t>
            </a:r>
            <a:r>
              <a:rPr lang="en-US" sz="2000" dirty="0" err="1"/>
              <a:t>tar_make</a:t>
            </a:r>
            <a:r>
              <a:rPr lang="en-US" sz="2000" dirty="0"/>
              <a:t>() with </a:t>
            </a:r>
            <a:r>
              <a:rPr lang="en-US" sz="2000" dirty="0" err="1"/>
              <a:t>callr_function</a:t>
            </a:r>
            <a:r>
              <a:rPr lang="en-US" sz="2000" dirty="0"/>
              <a:t> = NULL, </a:t>
            </a:r>
            <a:r>
              <a:rPr lang="en-US" sz="2000" dirty="0" err="1"/>
              <a:t>use_crew</a:t>
            </a:r>
            <a:r>
              <a:rPr lang="en-US" sz="2000" dirty="0"/>
              <a:t> = FALSE, and </a:t>
            </a:r>
            <a:r>
              <a:rPr lang="en-US" sz="2000" dirty="0" err="1"/>
              <a:t>as_job</a:t>
            </a:r>
            <a:r>
              <a:rPr lang="en-US" sz="2000" dirty="0"/>
              <a:t> = FALSE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3DBE38-1251-A508-F45B-E94AD00EA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431" y="2179192"/>
            <a:ext cx="9813349" cy="443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87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7BCAD-F717-ACCF-B6E6-E6CBB048A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36D7-4D3D-C510-E6C9-1C6076A2D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3C882-EFC1-4D25-AC4C-499E340EA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EC5069-23AC-2F40-54E7-AB0B884E24E4}"/>
              </a:ext>
            </a:extLst>
          </p:cNvPr>
          <p:cNvSpPr txBox="1">
            <a:spLocks/>
          </p:cNvSpPr>
          <p:nvPr/>
        </p:nvSpPr>
        <p:spPr>
          <a:xfrm>
            <a:off x="972312" y="162140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Call </a:t>
            </a:r>
            <a:r>
              <a:rPr lang="en-US" sz="2000" dirty="0" err="1"/>
              <a:t>tar_make</a:t>
            </a:r>
            <a:r>
              <a:rPr lang="en-US" sz="2000" dirty="0"/>
              <a:t>() with </a:t>
            </a:r>
            <a:r>
              <a:rPr lang="en-US" sz="2000" dirty="0" err="1"/>
              <a:t>callr_function</a:t>
            </a:r>
            <a:r>
              <a:rPr lang="en-US" sz="2000" dirty="0"/>
              <a:t> = NULL, </a:t>
            </a:r>
            <a:r>
              <a:rPr lang="en-US" sz="2000" dirty="0" err="1"/>
              <a:t>use_crew</a:t>
            </a:r>
            <a:r>
              <a:rPr lang="en-US" sz="2000" dirty="0"/>
              <a:t> = FALSE, and </a:t>
            </a:r>
            <a:r>
              <a:rPr lang="en-US" sz="2000" dirty="0" err="1"/>
              <a:t>as_job</a:t>
            </a:r>
            <a:r>
              <a:rPr lang="en-US" sz="2000" dirty="0"/>
              <a:t> = FALSE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5B9FB-9CD3-C45F-9884-1DF3D3E00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876" y="2230968"/>
            <a:ext cx="8308148" cy="442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53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32888-75F1-3C0C-7B50-495413165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5B71-11D5-414E-3A7B-8C428FCFD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98FA1-93FE-6E6E-0B10-EA8C96DC3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48AD92-7FCB-7A41-5A67-2D186C98937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We’ve located the line that contains the error</a:t>
            </a:r>
          </a:p>
          <a:p>
            <a:r>
              <a:rPr lang="en-US" sz="2400" dirty="0"/>
              <a:t>Replace the misspelled variable and rerun </a:t>
            </a:r>
            <a:r>
              <a:rPr lang="en-US" sz="2400" dirty="0" err="1"/>
              <a:t>tar_make</a:t>
            </a:r>
            <a:r>
              <a:rPr lang="en-US" sz="2400" dirty="0"/>
              <a:t>()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623C11-9F1F-6056-35C6-22601F70E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6" y="3194505"/>
            <a:ext cx="6417350" cy="23833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C6217D-ECD3-C67B-70B2-D168F0DC7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088" y="4386172"/>
            <a:ext cx="5004877" cy="81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854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4D22C-8310-67C6-0783-F94AFB6E4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6608F-165F-480D-2716-A2370D9DB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A1CA4-3E15-A4B6-D548-4235A6790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92230E-EECF-D9F2-F986-3B3EA8BAD78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Function to make an interpretable figure of our results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3BDC9-8428-19FC-E5E8-2E6F1421C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285" y="2610042"/>
            <a:ext cx="5418782" cy="270656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1C10B05-62EA-4592-4B49-579EDCC76F26}"/>
              </a:ext>
            </a:extLst>
          </p:cNvPr>
          <p:cNvSpPr/>
          <p:nvPr/>
        </p:nvSpPr>
        <p:spPr>
          <a:xfrm>
            <a:off x="7869936" y="4704066"/>
            <a:ext cx="859536" cy="3047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D02C0-7390-D2B6-6C70-430495C08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1" y="2350008"/>
            <a:ext cx="5944219" cy="450799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0BF1A1E-E5A9-5B6E-D293-A21111A2100B}"/>
              </a:ext>
            </a:extLst>
          </p:cNvPr>
          <p:cNvSpPr/>
          <p:nvPr/>
        </p:nvSpPr>
        <p:spPr>
          <a:xfrm>
            <a:off x="2962656" y="2411970"/>
            <a:ext cx="859536" cy="3047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49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E0686-E9F4-337C-D1C9-70798A95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ABE79-1F83-F5CB-DF23-75AB0C58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E6454-1FD2-5C75-6649-78A0F581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97ACFD-F6F8-AEB4-7E96-D35E1287810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Function to make an interpretable figure of our results</a:t>
            </a:r>
          </a:p>
          <a:p>
            <a:r>
              <a:rPr lang="en-US" sz="2400" dirty="0"/>
              <a:t>Make a target and run</a:t>
            </a:r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92AD0-3EEE-A747-680D-A2BD6E29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6462"/>
            <a:ext cx="6868192" cy="2795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872C54-01DC-809B-1C22-FD307FE64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192" y="3666636"/>
            <a:ext cx="5222422" cy="66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75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5D280-9BA8-A8E4-A358-7E2140631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FA124-B12C-996C-39D0-9080C76AC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B4EFC-4305-8D78-B3C5-2ED4E6C44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15B96A-3112-AEC5-7381-F72B914B41A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Function to make an interpretable figure of our results</a:t>
            </a:r>
          </a:p>
          <a:p>
            <a:r>
              <a:rPr lang="en-US" sz="2400" dirty="0"/>
              <a:t>Make a target and run</a:t>
            </a:r>
          </a:p>
          <a:p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B2154E-237B-FD27-90F9-1B162EDAC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96" y="3824848"/>
            <a:ext cx="4031413" cy="1156358"/>
          </a:xfrm>
          <a:prstGeom prst="rect">
            <a:avLst/>
          </a:prstGeom>
        </p:spPr>
      </p:pic>
      <p:pic>
        <p:nvPicPr>
          <p:cNvPr id="7" name="Picture 6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541565D3-CDA7-23F3-D75E-157B41697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109" y="2379357"/>
            <a:ext cx="7415352" cy="423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242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2C5EB-6424-F5F4-1CE2-D9BB653FA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780" y="2431669"/>
            <a:ext cx="9616440" cy="1325563"/>
          </a:xfrm>
        </p:spPr>
        <p:txBody>
          <a:bodyPr/>
          <a:lstStyle/>
          <a:p>
            <a:pPr algn="ctr"/>
            <a:r>
              <a:rPr lang="en-US" dirty="0"/>
              <a:t>Now we have an efficient, organized, and fully reproducible workflow!</a:t>
            </a:r>
          </a:p>
        </p:txBody>
      </p:sp>
    </p:spTree>
    <p:extLst>
      <p:ext uri="{BB962C8B-B14F-4D97-AF65-F5344CB8AC3E}">
        <p14:creationId xmlns:p14="http://schemas.microsoft.com/office/powerpoint/2010/main" val="5182087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B1B62-2BD2-0846-0564-B39DA7BE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One last note… 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0F306-16A3-1D50-EF95-0D1B6DA08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tar_invalidate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575754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E3F1-805F-FE4E-2032-8C10484BC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512" y="636515"/>
            <a:ext cx="10515600" cy="959739"/>
          </a:xfrm>
        </p:spPr>
        <p:txBody>
          <a:bodyPr/>
          <a:lstStyle/>
          <a:p>
            <a:pPr algn="ctr"/>
            <a:r>
              <a:rPr lang="en-US" dirty="0"/>
              <a:t>Congratulations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E4C88-4483-F304-DB00-A75AAE46C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8512" y="1623242"/>
            <a:ext cx="10515600" cy="1500187"/>
          </a:xfrm>
        </p:spPr>
        <p:txBody>
          <a:bodyPr/>
          <a:lstStyle/>
          <a:p>
            <a:pPr algn="ctr"/>
            <a:r>
              <a:rPr lang="en-US" dirty="0"/>
              <a:t>You now know how to code using </a:t>
            </a:r>
            <a:r>
              <a:rPr lang="en-US" i="1" dirty="0">
                <a:solidFill>
                  <a:srgbClr val="FF0000"/>
                </a:solidFill>
              </a:rPr>
              <a:t>t a r g e t s</a:t>
            </a:r>
            <a:r>
              <a:rPr lang="en-US" dirty="0"/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A8C5FC-F418-06CE-1240-7940EC265B59}"/>
              </a:ext>
            </a:extLst>
          </p:cNvPr>
          <p:cNvGrpSpPr/>
          <p:nvPr/>
        </p:nvGrpSpPr>
        <p:grpSpPr>
          <a:xfrm>
            <a:off x="3733038" y="2373335"/>
            <a:ext cx="4725924" cy="4348734"/>
            <a:chOff x="2762250" y="95250"/>
            <a:chExt cx="6667500" cy="6667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6A554C8-E1AA-9A47-41A7-DA237660F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2250" y="95250"/>
              <a:ext cx="6667500" cy="66675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2861D5C-8CBC-1DB0-4218-3D2A53C7F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9812" y="1508252"/>
              <a:ext cx="2372056" cy="45726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0D3757D-FC64-4D4C-8772-D1D95BB45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6490" y="1622569"/>
              <a:ext cx="266737" cy="342947"/>
            </a:xfrm>
            <a:prstGeom prst="rect">
              <a:avLst/>
            </a:prstGeom>
          </p:spPr>
        </p:pic>
      </p:grpSp>
      <p:pic>
        <p:nvPicPr>
          <p:cNvPr id="2050" name="Picture 2" descr="Colorful cartoon lightning symbol Royalty Free Vector Image">
            <a:extLst>
              <a:ext uri="{FF2B5EF4-FFF2-40B4-BE49-F238E27FC236}">
                <a16:creationId xmlns:a16="http://schemas.microsoft.com/office/drawing/2014/main" id="{C428F169-F54E-9436-DB05-946CCA1F2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8567">
            <a:off x="4981280" y="4534129"/>
            <a:ext cx="503767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ppy Computer Vector Art, Icons, and Graphics for Free Download">
            <a:extLst>
              <a:ext uri="{FF2B5EF4-FFF2-40B4-BE49-F238E27FC236}">
                <a16:creationId xmlns:a16="http://schemas.microsoft.com/office/drawing/2014/main" id="{3B6CEF1D-94D7-7D5B-6BD0-97FC4AEC7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120" y="4463234"/>
            <a:ext cx="943134" cy="94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FE9876-3691-5E7F-94E4-3630B3B23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19902">
            <a:off x="6540891" y="4941861"/>
            <a:ext cx="863043" cy="43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A88CEE9-1D71-8834-9FAC-219FCC1BB2A8}"/>
              </a:ext>
            </a:extLst>
          </p:cNvPr>
          <p:cNvSpPr/>
          <p:nvPr/>
        </p:nvSpPr>
        <p:spPr>
          <a:xfrm>
            <a:off x="5642777" y="2450462"/>
            <a:ext cx="150876" cy="303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080F9B-C0A1-1C83-DDFF-3CAFB10C269E}"/>
              </a:ext>
            </a:extLst>
          </p:cNvPr>
          <p:cNvSpPr/>
          <p:nvPr/>
        </p:nvSpPr>
        <p:spPr>
          <a:xfrm>
            <a:off x="7749974" y="2466312"/>
            <a:ext cx="815935" cy="303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was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BB374A-C9AD-DEC2-301C-7E65412756BB}"/>
              </a:ext>
            </a:extLst>
          </p:cNvPr>
          <p:cNvSpPr/>
          <p:nvPr/>
        </p:nvSpPr>
        <p:spPr>
          <a:xfrm>
            <a:off x="7715687" y="2863244"/>
            <a:ext cx="1053409" cy="303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started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F0D45A-776C-D3A0-FB0B-431FB99DC2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405242">
            <a:off x="4027701" y="4478400"/>
            <a:ext cx="995110" cy="114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3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rst person dumped from Love Island revealed - leaving fans furious as  early favourite axed in brutal twist | The Sun">
            <a:extLst>
              <a:ext uri="{FF2B5EF4-FFF2-40B4-BE49-F238E27FC236}">
                <a16:creationId xmlns:a16="http://schemas.microsoft.com/office/drawing/2014/main" id="{FAD9D61F-F623-CD20-94D8-88614CB84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048" y="2300116"/>
            <a:ext cx="7125903" cy="400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C10F91-2236-684A-E6CF-6ACB2928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haven’t turned your head?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A51BCD-8397-CD58-D608-06A86C78F370}"/>
              </a:ext>
            </a:extLst>
          </p:cNvPr>
          <p:cNvSpPr/>
          <p:nvPr/>
        </p:nvSpPr>
        <p:spPr>
          <a:xfrm>
            <a:off x="6915342" y="3454223"/>
            <a:ext cx="2059093" cy="8500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tar_visnetwork</a:t>
            </a:r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394DD-8018-7193-1F6D-3DC9D5EE9120}"/>
              </a:ext>
            </a:extLst>
          </p:cNvPr>
          <p:cNvSpPr txBox="1"/>
          <p:nvPr/>
        </p:nvSpPr>
        <p:spPr>
          <a:xfrm>
            <a:off x="2682240" y="1884364"/>
            <a:ext cx="687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a hot new bombshell (function) has entered the villa</a:t>
            </a:r>
          </a:p>
        </p:txBody>
      </p:sp>
    </p:spTree>
    <p:extLst>
      <p:ext uri="{BB962C8B-B14F-4D97-AF65-F5344CB8AC3E}">
        <p14:creationId xmlns:p14="http://schemas.microsoft.com/office/powerpoint/2010/main" val="24300016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69894-F4B4-CB70-736C-2CCA02E58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88C81-0084-8B28-3415-257DF0AE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92C42-21C3-DB69-DD65-37A8E7D31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of pipeline</a:t>
            </a:r>
          </a:p>
          <a:p>
            <a:r>
              <a:rPr lang="en-US" dirty="0"/>
              <a:t>Create project from scratch</a:t>
            </a:r>
          </a:p>
          <a:p>
            <a:pPr lvl="1"/>
            <a:r>
              <a:rPr lang="en-US" dirty="0"/>
              <a:t>If using </a:t>
            </a:r>
            <a:r>
              <a:rPr lang="en-US" dirty="0" err="1"/>
              <a:t>github</a:t>
            </a:r>
            <a:r>
              <a:rPr lang="en-US" dirty="0"/>
              <a:t> use </a:t>
            </a:r>
            <a:r>
              <a:rPr lang="en-US" dirty="0" err="1"/>
              <a:t>gitignore</a:t>
            </a:r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targetize</a:t>
            </a:r>
            <a:r>
              <a:rPr lang="en-US" dirty="0"/>
              <a:t>” existing project</a:t>
            </a:r>
          </a:p>
          <a:p>
            <a:r>
              <a:rPr lang="en-US" dirty="0"/>
              <a:t>Debugging with targets</a:t>
            </a:r>
          </a:p>
          <a:p>
            <a:r>
              <a:rPr lang="en-US" dirty="0"/>
              <a:t>Targets with uga sapelo2 cluster</a:t>
            </a:r>
          </a:p>
          <a:p>
            <a:r>
              <a:rPr lang="en-US" dirty="0"/>
              <a:t>Parallel processing in targets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2174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B7C62-B549-3491-55E1-D0862D07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6B8CF-FBFC-1D53-AA98-6ADA89DFC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36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FFF23-89E3-566E-C829-AD6D18AA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tar_visnetwork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315B-7EDC-1FEC-2A4C-94DEB4FA6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Visualizes your entire pipeline with a dependency graph (similar to a DAG)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82B02-0930-E3D6-A6AA-958E9D017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32" y="2672188"/>
            <a:ext cx="4476000" cy="30577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220C82-4E4C-085C-0995-6DBF852011E5}"/>
              </a:ext>
            </a:extLst>
          </p:cNvPr>
          <p:cNvSpPr txBox="1"/>
          <p:nvPr/>
        </p:nvSpPr>
        <p:spPr>
          <a:xfrm>
            <a:off x="409194" y="5761464"/>
            <a:ext cx="421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Who cares?! 🥱</a:t>
            </a:r>
          </a:p>
          <a:p>
            <a:r>
              <a:rPr lang="en-US" sz="1600" dirty="0"/>
              <a:t>That pipeline is pretty straightforward. 😴 </a:t>
            </a:r>
          </a:p>
          <a:p>
            <a:r>
              <a:rPr lang="en-US" sz="1600" dirty="0"/>
              <a:t>I can easily remember that! 😏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969C0BB-EA6E-F50B-4DA7-7A4A850675CB}"/>
              </a:ext>
            </a:extLst>
          </p:cNvPr>
          <p:cNvSpPr/>
          <p:nvPr/>
        </p:nvSpPr>
        <p:spPr>
          <a:xfrm>
            <a:off x="5314200" y="3713258"/>
            <a:ext cx="972312" cy="5760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9418DB-41B2-E525-ACDB-DE71B2F8B2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59" t="5682" r="28241" b="9632"/>
          <a:stretch>
            <a:fillRect/>
          </a:stretch>
        </p:blipFill>
        <p:spPr>
          <a:xfrm>
            <a:off x="6286512" y="2350008"/>
            <a:ext cx="5905488" cy="4150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802F38-0112-A1E4-9CDB-8BF364525699}"/>
              </a:ext>
            </a:extLst>
          </p:cNvPr>
          <p:cNvSpPr txBox="1"/>
          <p:nvPr/>
        </p:nvSpPr>
        <p:spPr>
          <a:xfrm>
            <a:off x="10121882" y="5129755"/>
            <a:ext cx="1331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😮</a:t>
            </a:r>
          </a:p>
        </p:txBody>
      </p:sp>
    </p:spTree>
    <p:extLst>
      <p:ext uri="{BB962C8B-B14F-4D97-AF65-F5344CB8AC3E}">
        <p14:creationId xmlns:p14="http://schemas.microsoft.com/office/powerpoint/2010/main" val="2124851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B2580-84F3-3323-44AD-84C812510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r>
              <a:rPr lang="en-US" dirty="0"/>
              <a:t>project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7D169-D0C4-AC9E-0DB5-A18BDF1FC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70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AF35C-A3A2-2489-80E2-43131D26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5F263-CC8A-23B8-75F7-2CB39F271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an R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and load the targets package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“</a:t>
            </a:r>
            <a:r>
              <a:rPr lang="en-US" dirty="0" err="1"/>
              <a:t>use_targets</a:t>
            </a:r>
            <a:r>
              <a:rPr lang="en-US" dirty="0"/>
              <a:t>()” to create a “_</a:t>
            </a:r>
            <a:r>
              <a:rPr lang="en-US" dirty="0" err="1"/>
              <a:t>targets.R</a:t>
            </a:r>
            <a:r>
              <a:rPr lang="en-US" dirty="0"/>
              <a:t>”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folder called “R” where you will store custom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7B100-91B6-CF17-3DAF-AB4FF5C3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06240"/>
            <a:ext cx="4464746" cy="197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35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C86FE-916E-9B68-990E-132A5D81A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23286D-78A2-757C-6BF2-40F72852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062" y="76968"/>
            <a:ext cx="3827536" cy="4220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9D055A-081A-C2A0-5D74-AECF61608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870" y="4387399"/>
            <a:ext cx="5971130" cy="247060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8629DF-8512-E69B-952C-4BE5FE20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_</a:t>
            </a:r>
            <a:r>
              <a:rPr lang="en-US" dirty="0" err="1"/>
              <a:t>targets.R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CAE48E0-6F30-DE71-38F4-2473122B4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7728" cy="4351338"/>
          </a:xfrm>
        </p:spPr>
        <p:txBody>
          <a:bodyPr/>
          <a:lstStyle/>
          <a:p>
            <a:r>
              <a:rPr lang="en-US" dirty="0"/>
              <a:t>The “master” file of your projects</a:t>
            </a:r>
          </a:p>
          <a:p>
            <a:r>
              <a:rPr lang="en-US" dirty="0"/>
              <a:t>Load packages</a:t>
            </a:r>
          </a:p>
          <a:p>
            <a:r>
              <a:rPr lang="en-US" dirty="0"/>
              <a:t>Set targets options</a:t>
            </a:r>
          </a:p>
          <a:p>
            <a:r>
              <a:rPr lang="en-US" dirty="0"/>
              <a:t>Load custom functions</a:t>
            </a:r>
          </a:p>
          <a:p>
            <a:r>
              <a:rPr lang="en-US" dirty="0"/>
              <a:t>Set up targets pipeline</a:t>
            </a:r>
          </a:p>
        </p:txBody>
      </p:sp>
    </p:spTree>
    <p:extLst>
      <p:ext uri="{BB962C8B-B14F-4D97-AF65-F5344CB8AC3E}">
        <p14:creationId xmlns:p14="http://schemas.microsoft.com/office/powerpoint/2010/main" val="2317586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</TotalTime>
  <Words>1511</Words>
  <Application>Microsoft Office PowerPoint</Application>
  <PresentationFormat>Widescreen</PresentationFormat>
  <Paragraphs>198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Aptos</vt:lpstr>
      <vt:lpstr>Aptos Display</vt:lpstr>
      <vt:lpstr>Arial</vt:lpstr>
      <vt:lpstr>Arial Black</vt:lpstr>
      <vt:lpstr>Office Theme</vt:lpstr>
      <vt:lpstr>BULLSEYE!</vt:lpstr>
      <vt:lpstr>Chronic Sisyphean coding loop</vt:lpstr>
      <vt:lpstr>What is t a r g e t s? </vt:lpstr>
      <vt:lpstr>Things I love about t a r g e t s😍 </vt:lpstr>
      <vt:lpstr>Still haven’t turned your head? </vt:lpstr>
      <vt:lpstr>tar_visnetwork()</vt:lpstr>
      <vt:lpstr>Setting up a t a r g e t s project </vt:lpstr>
      <vt:lpstr>Set up</vt:lpstr>
      <vt:lpstr>_targets.R</vt:lpstr>
      <vt:lpstr>Things I always set up in the _targets.R file</vt:lpstr>
      <vt:lpstr>Things I always set up in the _targets.R file</vt:lpstr>
      <vt:lpstr>Things I always set up in the _targets.R file</vt:lpstr>
      <vt:lpstr>Things I always set up in the _targets.R file</vt:lpstr>
      <vt:lpstr>Things I always set up in the _targets.R file</vt:lpstr>
      <vt:lpstr>Example t a r g e t s project </vt:lpstr>
      <vt:lpstr>ggplot2::diamonds dataset</vt:lpstr>
      <vt:lpstr>Load and process data</vt:lpstr>
      <vt:lpstr>Load and process data</vt:lpstr>
      <vt:lpstr>Load and process data</vt:lpstr>
      <vt:lpstr>Load and process data</vt:lpstr>
      <vt:lpstr>Load and process data</vt:lpstr>
      <vt:lpstr>EDA</vt:lpstr>
      <vt:lpstr>EDA</vt:lpstr>
      <vt:lpstr>EDA</vt:lpstr>
      <vt:lpstr>EDA</vt:lpstr>
      <vt:lpstr>EDA</vt:lpstr>
      <vt:lpstr>EDA</vt:lpstr>
      <vt:lpstr>EDA further</vt:lpstr>
      <vt:lpstr>EDA further</vt:lpstr>
      <vt:lpstr>EDA further</vt:lpstr>
      <vt:lpstr>EDA further</vt:lpstr>
      <vt:lpstr>EDA further</vt:lpstr>
      <vt:lpstr>Fit a model</vt:lpstr>
      <vt:lpstr>ERROR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Results</vt:lpstr>
      <vt:lpstr>Results</vt:lpstr>
      <vt:lpstr>Results</vt:lpstr>
      <vt:lpstr>Now we have an efficient, organized, and fully reproducible workflow!</vt:lpstr>
      <vt:lpstr>One last note… using t a r g e t s with the UGA sapelo2 cluster</vt:lpstr>
      <vt:lpstr>Congratulations</vt:lpstr>
      <vt:lpstr>TODO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Murphy John</dc:creator>
  <cp:lastModifiedBy>Murphy John</cp:lastModifiedBy>
  <cp:revision>53</cp:revision>
  <dcterms:created xsi:type="dcterms:W3CDTF">2025-08-13T15:46:34Z</dcterms:created>
  <dcterms:modified xsi:type="dcterms:W3CDTF">2025-09-16T21:13:23Z</dcterms:modified>
</cp:coreProperties>
</file>